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8" r:id="rId5"/>
    <p:sldId id="273" r:id="rId6"/>
    <p:sldId id="275" r:id="rId7"/>
    <p:sldId id="292" r:id="rId8"/>
    <p:sldId id="290" r:id="rId9"/>
    <p:sldId id="289" r:id="rId10"/>
    <p:sldId id="293" r:id="rId11"/>
    <p:sldId id="291" r:id="rId12"/>
    <p:sldId id="282" r:id="rId13"/>
    <p:sldId id="278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84" d="100"/>
          <a:sy n="84" d="100"/>
        </p:scale>
        <p:origin x="65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92" d="100"/>
          <a:sy n="92" d="100"/>
        </p:scale>
        <p:origin x="3732" y="3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CE7C3759-1457-46FB-8F72-9FC969C2E29E}" type="datetime1">
              <a:rPr lang="es-ES" smtClean="0"/>
              <a:t>09/05/2024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F757874-EF65-4B61-B062-40C932C8129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7D9B200B-A8D1-468B-9DFE-62D3FE64DF4B}" type="datetime1">
              <a:rPr lang="es-ES" smtClean="0"/>
              <a:t>09/05/2024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6937E2AA-278D-0B48-A5DE-00B1FC5BDAF9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01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5238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566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8905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2516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031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7830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5pPr>
          </a:lstStyle>
          <a:p>
            <a:pPr lvl="0" rtl="0"/>
            <a:r>
              <a:rPr lang="es-ES" noProof="0"/>
              <a:t>Haga clic para agregar contenido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Haga clic en el icono para agregar una tabla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E44B7D3-4E5F-4D2D-95A7-00CB23AE3693}" type="datetime1">
              <a:rPr lang="es-ES" noProof="0" smtClean="0"/>
              <a:t>09/05/2024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es-ES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74304D8-B3C1-44E8-83A0-18D09C3315E3}" type="datetime1">
              <a:rPr lang="es-ES" smtClean="0"/>
              <a:t>09/05/2024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38B877DD-8742-486F-9DF2-6E05DD1B1915}" type="datetime1">
              <a:rPr lang="es-ES" smtClean="0"/>
              <a:t>09/05/2024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1800"/>
            </a:lvl1pPr>
            <a:lvl2pPr marL="457200" indent="0" algn="ctr">
              <a:buNone/>
              <a:defRPr lang="es-ES"/>
            </a:lvl2pPr>
            <a:lvl3pPr marL="914400" indent="0" algn="ctr">
              <a:buNone/>
              <a:defRPr lang="es-ES"/>
            </a:lvl3pPr>
            <a:lvl4pPr marL="1371600" indent="0" algn="ctr">
              <a:buNone/>
              <a:defRPr lang="es-ES"/>
            </a:lvl4pPr>
            <a:lvl5pPr marL="1828800" indent="0" algn="ctr">
              <a:buNone/>
              <a:defRPr lang="es-ES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s-ES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6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DE524E6-256B-444F-889B-C4E16C230803}" type="datetime1">
              <a:rPr lang="es-ES" noProof="0" smtClean="0"/>
              <a:t>09/05/2024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es-ES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C945262-380D-499B-9A2C-B768E51E74AC}" type="datetime1">
              <a:rPr lang="es-ES" noProof="0" smtClean="0"/>
              <a:t>09/05/2024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es-ES" sz="28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9E7B6F4F-BD40-49AE-8CDB-F85286DCBC25}" type="datetime1">
              <a:rPr lang="es-ES" smtClean="0"/>
              <a:t>09/05/2024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8012F2-2208-4E0F-BD21-37216A73E577}" type="datetime1">
              <a:rPr lang="es-ES" smtClean="0"/>
              <a:t>09/05/2024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ítulo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es-ES"/>
            </a:lvl1pPr>
            <a:lvl2pPr marL="457200" indent="0">
              <a:buNone/>
              <a:defRPr lang="es-ES"/>
            </a:lvl2pPr>
            <a:lvl3pPr marL="914400" indent="0">
              <a:buNone/>
              <a:defRPr lang="es-ES"/>
            </a:lvl3pPr>
            <a:lvl4pPr marL="1371600" indent="0">
              <a:buNone/>
              <a:defRPr lang="es-ES"/>
            </a:lvl4pPr>
            <a:lvl5pPr marL="1828800" indent="0">
              <a:buNone/>
              <a:defRPr lang="es-ES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5D619BB-44C9-414B-8224-FAB07D5430B6}" type="datetime1">
              <a:rPr lang="es-ES" smtClean="0"/>
              <a:t>09/05/2024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0A4004B-EE33-447C-A7D1-B506C4EC528D}" type="datetime1">
              <a:rPr lang="es-ES" smtClean="0"/>
              <a:t>09/05/2024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5ECCB5A-02F8-4443-8D49-35774A182830}" type="datetime1">
              <a:rPr lang="es-ES" smtClean="0"/>
              <a:t>09/05/2024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es-ES" sz="18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B0A5D68-46DB-4085-AAF2-A56B60A4CCDB}" type="datetime1">
              <a:rPr lang="es-ES" smtClean="0"/>
              <a:t>09/05/2024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029776CB-D9FC-4A62-98FF-11EE2BA9AC6D}" type="datetime1">
              <a:rPr lang="es-ES" noProof="0" smtClean="0"/>
              <a:t>09/05/2024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5336"/>
            <a:ext cx="9144000" cy="2286000"/>
          </a:xfrm>
          <a:noFill/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Informe de estado: Clasificación tipológica de barrios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CDC4622-EFAB-9E1A-AC31-C903E794BC41}"/>
              </a:ext>
            </a:extLst>
          </p:cNvPr>
          <p:cNvSpPr txBox="1"/>
          <p:nvPr/>
        </p:nvSpPr>
        <p:spPr>
          <a:xfrm>
            <a:off x="1524000" y="4279392"/>
            <a:ext cx="372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Procesamiento del Lenguaje Natural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CE0787C-357A-4E94-A72C-4DD0442D082A}"/>
              </a:ext>
            </a:extLst>
          </p:cNvPr>
          <p:cNvSpPr txBox="1"/>
          <p:nvPr/>
        </p:nvSpPr>
        <p:spPr>
          <a:xfrm>
            <a:off x="1524000" y="4649248"/>
            <a:ext cx="372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Pablo Vicente · 02/05/2024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rtlCol="0" anchor="b"/>
          <a:lstStyle>
            <a:defPPr>
              <a:defRPr lang="es-ES"/>
            </a:defPPr>
          </a:lstStyle>
          <a:p>
            <a:pPr rtl="0"/>
            <a:r>
              <a:rPr lang="es-ES"/>
              <a:t>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P. Sherman</a:t>
            </a:r>
          </a:p>
          <a:p>
            <a:pPr rtl="0"/>
            <a:r>
              <a:rPr lang="es-ES" dirty="0"/>
              <a:t>Calle </a:t>
            </a:r>
            <a:r>
              <a:rPr lang="es-ES" dirty="0" err="1"/>
              <a:t>Wallaby</a:t>
            </a:r>
            <a:r>
              <a:rPr lang="es-ES" dirty="0"/>
              <a:t> 42 </a:t>
            </a:r>
            <a:r>
              <a:rPr lang="es-ES" sz="1200" dirty="0"/>
              <a:t>(Esto no es </a:t>
            </a:r>
            <a:r>
              <a:rPr lang="es-ES" sz="1200" dirty="0" err="1"/>
              <a:t>Patraix</a:t>
            </a:r>
            <a:r>
              <a:rPr lang="es-ES" sz="1200" dirty="0"/>
              <a:t>, tranquilos)</a:t>
            </a:r>
          </a:p>
          <a:p>
            <a:pPr rtl="0"/>
            <a:r>
              <a:rPr lang="es-ES" dirty="0"/>
              <a:t>https://consultatubarrio.blogspot. </a:t>
            </a:r>
            <a:r>
              <a:rPr lang="es-ES" dirty="0" err="1"/>
              <a:t>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838" y="211692"/>
            <a:ext cx="5024369" cy="754984"/>
          </a:xfrm>
          <a:noFill/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sz="4400" dirty="0"/>
              <a:t>Tareas realizadas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7414" y="803149"/>
            <a:ext cx="5993633" cy="4924647"/>
          </a:xfrm>
          <a:noFill/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marL="342900" indent="-34290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Creación modelo de reglas</a:t>
            </a:r>
          </a:p>
          <a:p>
            <a:pPr marL="342900" indent="-34290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Extracción de datos no estructurados</a:t>
            </a:r>
          </a:p>
          <a:p>
            <a:pPr marL="342900" indent="-34290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Creación modelo de reglas</a:t>
            </a:r>
          </a:p>
          <a:p>
            <a:pPr marL="342900" indent="-34290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Implementación </a:t>
            </a:r>
            <a:r>
              <a:rPr lang="es-ES" b="1" dirty="0" err="1"/>
              <a:t>BoW</a:t>
            </a:r>
            <a:r>
              <a:rPr lang="es-ES" b="1" dirty="0"/>
              <a:t>, TF-IDF</a:t>
            </a:r>
          </a:p>
          <a:p>
            <a:pPr marL="342900" indent="-342900" rtl="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b="1" dirty="0" err="1"/>
              <a:t>Embedings</a:t>
            </a:r>
            <a:r>
              <a:rPr lang="es-ES" b="1" dirty="0"/>
              <a:t> y </a:t>
            </a:r>
            <a:r>
              <a:rPr lang="es-ES" b="1" dirty="0" err="1"/>
              <a:t>LLMs</a:t>
            </a:r>
            <a:endParaRPr lang="es-E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597EE2-1DDF-1065-A262-E619CF9A3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890" y="5627212"/>
            <a:ext cx="952500" cy="9525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DFFCBC-56B9-F21F-9E7F-9A0CDE54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890" y="4443222"/>
            <a:ext cx="952500" cy="9525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5D0559-FCB7-5AF7-3769-B160EC18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890" y="3259232"/>
            <a:ext cx="952500" cy="9525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20DB8E0-B435-546F-8C2D-C08C48110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890" y="2075242"/>
            <a:ext cx="952500" cy="9525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C5A4CA1-0DC1-BF4C-5A37-9BA819F25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890" y="891252"/>
            <a:ext cx="952500" cy="952500"/>
          </a:xfrm>
          <a:prstGeom prst="rect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99" y="784185"/>
            <a:ext cx="5166167" cy="5289630"/>
          </a:xfrm>
          <a:solidFill>
            <a:schemeClr val="bg1">
              <a:alpha val="95000"/>
            </a:schemeClr>
          </a:solidFill>
        </p:spPr>
        <p:txBody>
          <a:bodyPr rtlCol="0" anchor="ctr"/>
          <a:lstStyle>
            <a:defPPr>
              <a:defRPr lang="es-ES"/>
            </a:defPPr>
          </a:lstStyle>
          <a:p>
            <a:pPr rtl="0"/>
            <a:r>
              <a:rPr lang="es-ES" dirty="0"/>
              <a:t>Modelo de reglas y </a:t>
            </a:r>
            <a:r>
              <a:rPr lang="es-ES" dirty="0" err="1"/>
              <a:t>cluster</a:t>
            </a:r>
            <a:endParaRPr lang="es-ES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EA2CF6D1-8BFF-2C62-7714-F996B9B6B524}"/>
              </a:ext>
            </a:extLst>
          </p:cNvPr>
          <p:cNvSpPr txBox="1">
            <a:spLocks/>
          </p:cNvSpPr>
          <p:nvPr/>
        </p:nvSpPr>
        <p:spPr>
          <a:xfrm>
            <a:off x="5834683" y="784185"/>
            <a:ext cx="6033418" cy="528963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274320" tIns="45720" rIns="274320" bIns="45720" rtlCol="0" anchor="ctr">
            <a:noAutofit/>
          </a:bodyPr>
          <a:lstStyle>
            <a:defPPr>
              <a:defRPr lang="es-ES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A partir de datos estructurados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Variables de interés (edad media, superficie construida media, porcentaje de población extranjera…)</a:t>
            </a:r>
          </a:p>
          <a:p>
            <a:pPr algn="l"/>
            <a:endParaRPr lang="es-ES" sz="2400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Creación “barrios referencia” para posterior </a:t>
            </a:r>
            <a:r>
              <a:rPr lang="es-ES" sz="2400" dirty="0" err="1">
                <a:latin typeface="+mn-lt"/>
              </a:rPr>
              <a:t>clustering</a:t>
            </a:r>
            <a:endParaRPr lang="es-ES" sz="2400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Histórico, lujo, multicultural, familiar, universitario, turístico, alternativo, </a:t>
            </a:r>
            <a:r>
              <a:rPr lang="es-ES" sz="2400" dirty="0">
                <a:solidFill>
                  <a:srgbClr val="FF0000"/>
                </a:solidFill>
                <a:latin typeface="+mn-lt"/>
              </a:rPr>
              <a:t>suburbano</a:t>
            </a:r>
            <a:r>
              <a:rPr lang="es-ES" sz="2400" dirty="0">
                <a:latin typeface="+mn-lt"/>
              </a:rPr>
              <a:t>, comercial</a:t>
            </a:r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A474389-D4DB-7538-EBC8-812830EA7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96" y="265176"/>
            <a:ext cx="10808208" cy="63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7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A474389-D4DB-7538-EBC8-812830EA7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7" y="246889"/>
            <a:ext cx="11503152" cy="63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8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99" y="784185"/>
            <a:ext cx="5166167" cy="5289630"/>
          </a:xfrm>
          <a:solidFill>
            <a:schemeClr val="bg1">
              <a:alpha val="95000"/>
            </a:schemeClr>
          </a:solidFill>
        </p:spPr>
        <p:txBody>
          <a:bodyPr rtlCol="0" anchor="ctr"/>
          <a:lstStyle>
            <a:defPPr>
              <a:defRPr lang="es-ES"/>
            </a:defPPr>
          </a:lstStyle>
          <a:p>
            <a:pPr rtl="0"/>
            <a:r>
              <a:rPr lang="es-ES" dirty="0" err="1"/>
              <a:t>Embeddings</a:t>
            </a:r>
            <a:endParaRPr lang="es-ES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EA2CF6D1-8BFF-2C62-7714-F996B9B6B524}"/>
              </a:ext>
            </a:extLst>
          </p:cNvPr>
          <p:cNvSpPr txBox="1">
            <a:spLocks/>
          </p:cNvSpPr>
          <p:nvPr/>
        </p:nvSpPr>
        <p:spPr>
          <a:xfrm>
            <a:off x="5834683" y="784185"/>
            <a:ext cx="6033418" cy="528963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274320" tIns="45720" rIns="274320" bIns="45720" rtlCol="0" anchor="ctr">
            <a:noAutofit/>
          </a:bodyPr>
          <a:lstStyle>
            <a:defPPr>
              <a:defRPr lang="es-ES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A partir de datos no estructurados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>
                <a:latin typeface="+mn-lt"/>
              </a:rPr>
              <a:t>Continua búsqueda e implementación de información para los modelos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400" dirty="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400" dirty="0" err="1">
                <a:latin typeface="+mn-lt"/>
              </a:rPr>
              <a:t>BoW</a:t>
            </a:r>
            <a:r>
              <a:rPr lang="es-ES" sz="2400" dirty="0">
                <a:latin typeface="+mn-lt"/>
              </a:rPr>
              <a:t>, TF-IDF, TF-IDF N-</a:t>
            </a:r>
            <a:r>
              <a:rPr lang="es-ES" sz="2400" dirty="0" err="1">
                <a:latin typeface="+mn-lt"/>
              </a:rPr>
              <a:t>gram</a:t>
            </a:r>
            <a:r>
              <a:rPr lang="es-ES" sz="2400" dirty="0">
                <a:latin typeface="+mn-lt"/>
              </a:rPr>
              <a:t>(1,3)</a:t>
            </a:r>
          </a:p>
        </p:txBody>
      </p:sp>
    </p:spTree>
    <p:extLst>
      <p:ext uri="{BB962C8B-B14F-4D97-AF65-F5344CB8AC3E}">
        <p14:creationId xmlns:p14="http://schemas.microsoft.com/office/powerpoint/2010/main" val="128692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A474389-D4DB-7538-EBC8-812830EA7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96" y="363801"/>
            <a:ext cx="10808208" cy="61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6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84EAB-9A35-6EEF-56CA-894DC7398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665" y="374904"/>
            <a:ext cx="10808208" cy="6135624"/>
          </a:xfrm>
        </p:spPr>
        <p:txBody>
          <a:bodyPr/>
          <a:lstStyle/>
          <a:p>
            <a:endParaRPr lang="es-ES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1A353F3-B6FE-DD20-1157-9684C1093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651535"/>
              </p:ext>
            </p:extLst>
          </p:nvPr>
        </p:nvGraphicFramePr>
        <p:xfrm>
          <a:off x="1261872" y="832104"/>
          <a:ext cx="9793225" cy="528523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01368">
                  <a:extLst>
                    <a:ext uri="{9D8B030D-6E8A-4147-A177-3AD203B41FA5}">
                      <a16:colId xmlns:a16="http://schemas.microsoft.com/office/drawing/2014/main" val="1300020207"/>
                    </a:ext>
                  </a:extLst>
                </a:gridCol>
                <a:gridCol w="2115922">
                  <a:extLst>
                    <a:ext uri="{9D8B030D-6E8A-4147-A177-3AD203B41FA5}">
                      <a16:colId xmlns:a16="http://schemas.microsoft.com/office/drawing/2014/main" val="1459149727"/>
                    </a:ext>
                  </a:extLst>
                </a:gridCol>
                <a:gridCol w="1958645">
                  <a:extLst>
                    <a:ext uri="{9D8B030D-6E8A-4147-A177-3AD203B41FA5}">
                      <a16:colId xmlns:a16="http://schemas.microsoft.com/office/drawing/2014/main" val="3750925415"/>
                    </a:ext>
                  </a:extLst>
                </a:gridCol>
                <a:gridCol w="1958645">
                  <a:extLst>
                    <a:ext uri="{9D8B030D-6E8A-4147-A177-3AD203B41FA5}">
                      <a16:colId xmlns:a16="http://schemas.microsoft.com/office/drawing/2014/main" val="424543572"/>
                    </a:ext>
                  </a:extLst>
                </a:gridCol>
                <a:gridCol w="1958645">
                  <a:extLst>
                    <a:ext uri="{9D8B030D-6E8A-4147-A177-3AD203B41FA5}">
                      <a16:colId xmlns:a16="http://schemas.microsoft.com/office/drawing/2014/main" val="3512288584"/>
                    </a:ext>
                  </a:extLst>
                </a:gridCol>
              </a:tblGrid>
              <a:tr h="765112"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Barrio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 err="1"/>
                        <a:t>BoW</a:t>
                      </a:r>
                      <a:endParaRPr lang="es-E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TF-IDF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TF-IDF N-</a:t>
                      </a:r>
                      <a:r>
                        <a:rPr lang="es-ES" dirty="0" err="1"/>
                        <a:t>gram</a:t>
                      </a:r>
                      <a:r>
                        <a:rPr lang="es-ES" dirty="0"/>
                        <a:t>(1,3)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Zero-</a:t>
                      </a:r>
                      <a:r>
                        <a:rPr lang="es-ES" dirty="0" err="1"/>
                        <a:t>shot</a:t>
                      </a:r>
                      <a:r>
                        <a:rPr lang="es-ES" dirty="0"/>
                        <a:t>-</a:t>
                      </a:r>
                      <a:r>
                        <a:rPr lang="es-ES" dirty="0" err="1"/>
                        <a:t>classification</a:t>
                      </a:r>
                      <a:endParaRPr lang="es-E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06611"/>
                  </a:ext>
                </a:extLst>
              </a:tr>
              <a:tr h="703130">
                <a:tc>
                  <a:txBody>
                    <a:bodyPr/>
                    <a:lstStyle/>
                    <a:p>
                      <a:pPr lvl="0" algn="ctr"/>
                      <a:r>
                        <a:rPr lang="es-ES" b="1" dirty="0" err="1"/>
                        <a:t>Ciutat</a:t>
                      </a:r>
                      <a:r>
                        <a:rPr lang="es-ES" b="1" dirty="0"/>
                        <a:t> Vella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Suburbano / histórico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Suburbano / histórico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Suburbano / histórico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Histórico / turístico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5179876"/>
                  </a:ext>
                </a:extLst>
              </a:tr>
              <a:tr h="703130">
                <a:tc>
                  <a:txBody>
                    <a:bodyPr/>
                    <a:lstStyle/>
                    <a:p>
                      <a:pPr lvl="0" algn="ctr"/>
                      <a:r>
                        <a:rPr lang="es-ES" b="1" dirty="0"/>
                        <a:t>L’Eixample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Suburbano / comercial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Suburbano / </a:t>
                      </a:r>
                      <a:r>
                        <a:rPr lang="es-ES" dirty="0" err="1"/>
                        <a:t>turísitco</a:t>
                      </a:r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Suburbano / universitario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Comercial / turístico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2855692"/>
                  </a:ext>
                </a:extLst>
              </a:tr>
              <a:tr h="703130">
                <a:tc>
                  <a:txBody>
                    <a:bodyPr/>
                    <a:lstStyle/>
                    <a:p>
                      <a:pPr lvl="0" algn="ctr"/>
                      <a:r>
                        <a:rPr lang="es-ES" b="1" dirty="0" err="1"/>
                        <a:t>Extramurs</a:t>
                      </a:r>
                      <a:endParaRPr lang="es-E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Trístico</a:t>
                      </a:r>
                      <a:r>
                        <a:rPr lang="es-ES" dirty="0"/>
                        <a:t> / comercial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Suburbano / comercial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Suburbano / multicultural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Multicultural / turístico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9259454"/>
                  </a:ext>
                </a:extLst>
              </a:tr>
              <a:tr h="703130">
                <a:tc>
                  <a:txBody>
                    <a:bodyPr/>
                    <a:lstStyle/>
                    <a:p>
                      <a:pPr lvl="0" algn="ctr"/>
                      <a:r>
                        <a:rPr lang="es-ES" b="1" dirty="0"/>
                        <a:t>Campanar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Familiar / comercial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Comercial / familiar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Comercial / suburbano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Comercial / turístico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348035"/>
                  </a:ext>
                </a:extLst>
              </a:tr>
              <a:tr h="1004471">
                <a:tc>
                  <a:txBody>
                    <a:bodyPr/>
                    <a:lstStyle/>
                    <a:p>
                      <a:pPr lvl="0" algn="ctr"/>
                      <a:r>
                        <a:rPr lang="es-ES" b="1" dirty="0"/>
                        <a:t>Benimaclet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Suburbano / universitario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Suburbano / universitario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Suburbano / universitario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Multicultural / familiar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494680"/>
                  </a:ext>
                </a:extLst>
              </a:tr>
              <a:tr h="703130">
                <a:tc>
                  <a:txBody>
                    <a:bodyPr/>
                    <a:lstStyle/>
                    <a:p>
                      <a:pPr lvl="0" algn="ctr"/>
                      <a:r>
                        <a:rPr lang="es-ES" b="1" dirty="0" err="1"/>
                        <a:t>Quatre</a:t>
                      </a:r>
                      <a:r>
                        <a:rPr lang="es-ES" b="1" dirty="0"/>
                        <a:t> </a:t>
                      </a:r>
                      <a:r>
                        <a:rPr lang="es-ES" b="1" dirty="0" err="1"/>
                        <a:t>carreres</a:t>
                      </a:r>
                      <a:endParaRPr lang="es-E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dirty="0"/>
                        <a:t>Suburbano / familiar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Suburbano / familiar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Suburbano / familiar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Comercial / familiar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0608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421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es-ES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Tanto los modelos mediante los que procesamos datos no estructurados, como los encargados de analizar los datos estructurados, nos ofrecen resultados coherentes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Cambio de las tipologías utilizadas (problema con categoría ‘suburbano’)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Difícil obtención de datos no estructurados y alta subjetividad en los mismos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SAD FACT: </a:t>
            </a:r>
            <a:r>
              <a:rPr lang="es-ES" dirty="0" err="1"/>
              <a:t>Patraix</a:t>
            </a:r>
            <a:r>
              <a:rPr lang="es-ES" dirty="0"/>
              <a:t> es el distrito donde mayor parte de la población ha presenciado prostitución (~40%)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B3F4A69-E8C1-8420-9D76-A1D48967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554_TF10081922_Win32" id="{844886B3-BF47-497B-B4FE-2EF751E8CA35}" vid="{A6C54B32-D796-482B-83D4-8010EA1494B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sharepoint/v3"/>
    <ds:schemaRef ds:uri="http://purl.org/dc/terms/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  <ds:schemaRef ds:uri="230e9df3-be65-4c73-a93b-d1236ebd677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{4A0743EB-EE4A-457C-8CC4-496A91867D9B}tf10081922_win32</Template>
  <TotalTime>185</TotalTime>
  <Words>302</Words>
  <Application>Microsoft Office PowerPoint</Application>
  <PresentationFormat>Panorámica</PresentationFormat>
  <Paragraphs>76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Quire Sans Pro Light</vt:lpstr>
      <vt:lpstr>Tisa Offc Serif Pro</vt:lpstr>
      <vt:lpstr>Personalizar</vt:lpstr>
      <vt:lpstr>Informe de estado: Clasificación tipológica de barrios</vt:lpstr>
      <vt:lpstr>Tareas realizadas</vt:lpstr>
      <vt:lpstr>Modelo de reglas y cluster</vt:lpstr>
      <vt:lpstr>Presentación de PowerPoint</vt:lpstr>
      <vt:lpstr>Presentación de PowerPoint</vt:lpstr>
      <vt:lpstr>Embeddings</vt:lpstr>
      <vt:lpstr>Presentación de PowerPoint</vt:lpstr>
      <vt:lpstr>Presentación de PowerPoint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 de estado: Clasificación tipológica de barrios</dc:title>
  <dc:creator>Pablo Vicente</dc:creator>
  <cp:lastModifiedBy>Pablo Vicente</cp:lastModifiedBy>
  <cp:revision>3</cp:revision>
  <dcterms:created xsi:type="dcterms:W3CDTF">2024-05-02T10:38:48Z</dcterms:created>
  <dcterms:modified xsi:type="dcterms:W3CDTF">2024-05-09T08:31:40Z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